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345BAFF-6437-4B94-9CEA-9EF735FF823B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C3D45A8-42C5-4BE9-8656-21553EFBA8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624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BAFF-6437-4B94-9CEA-9EF735FF823B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45A8-42C5-4BE9-8656-21553EFBA8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120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345BAFF-6437-4B94-9CEA-9EF735FF823B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C3D45A8-42C5-4BE9-8656-21553EFBA8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632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345BAFF-6437-4B94-9CEA-9EF735FF823B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C3D45A8-42C5-4BE9-8656-21553EFBA8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7378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345BAFF-6437-4B94-9CEA-9EF735FF823B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C3D45A8-42C5-4BE9-8656-21553EFBA8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90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BAFF-6437-4B94-9CEA-9EF735FF823B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45A8-42C5-4BE9-8656-21553EFBA8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848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BAFF-6437-4B94-9CEA-9EF735FF823B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45A8-42C5-4BE9-8656-21553EFBA8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608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BAFF-6437-4B94-9CEA-9EF735FF823B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45A8-42C5-4BE9-8656-21553EFBA8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843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345BAFF-6437-4B94-9CEA-9EF735FF823B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C3D45A8-42C5-4BE9-8656-21553EFBA8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323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BAFF-6437-4B94-9CEA-9EF735FF823B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45A8-42C5-4BE9-8656-21553EFBA8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75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345BAFF-6437-4B94-9CEA-9EF735FF823B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C3D45A8-42C5-4BE9-8656-21553EFBA8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857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BAFF-6437-4B94-9CEA-9EF735FF823B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45A8-42C5-4BE9-8656-21553EFBA8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787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BAFF-6437-4B94-9CEA-9EF735FF823B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45A8-42C5-4BE9-8656-21553EFBA8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88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BAFF-6437-4B94-9CEA-9EF735FF823B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45A8-42C5-4BE9-8656-21553EFBA8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800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BAFF-6437-4B94-9CEA-9EF735FF823B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45A8-42C5-4BE9-8656-21553EFBA8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91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BAFF-6437-4B94-9CEA-9EF735FF823B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45A8-42C5-4BE9-8656-21553EFBA8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170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BAFF-6437-4B94-9CEA-9EF735FF823B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45A8-42C5-4BE9-8656-21553EFBA8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836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5BAFF-6437-4B94-9CEA-9EF735FF823B}" type="datetimeFigureOut">
              <a:rPr lang="ru-RU" smtClean="0"/>
              <a:pPr/>
              <a:t>09.06.2016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D45A8-42C5-4BE9-8656-21553EFBA8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486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5077" y="1433276"/>
            <a:ext cx="9968847" cy="217684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Стеганография.Понятие.История.Современный</a:t>
            </a:r>
            <a:r>
              <a:rPr lang="ru-RU" dirty="0"/>
              <a:t> подход.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22655" y="3610118"/>
            <a:ext cx="6815669" cy="2233249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Подготовила:</a:t>
            </a:r>
          </a:p>
          <a:p>
            <a:pPr algn="r"/>
            <a:r>
              <a:rPr lang="ru-RU" dirty="0"/>
              <a:t>Студентка 2 курса</a:t>
            </a:r>
          </a:p>
          <a:p>
            <a:pPr algn="r"/>
            <a:r>
              <a:rPr lang="ru-RU" dirty="0"/>
              <a:t>Специальность «Прикладная информатика(по отраслям)»</a:t>
            </a:r>
          </a:p>
          <a:p>
            <a:pPr algn="r"/>
            <a:r>
              <a:rPr lang="ru-RU" dirty="0" err="1"/>
              <a:t>Мулыкина</a:t>
            </a:r>
            <a:r>
              <a:rPr lang="ru-RU" dirty="0"/>
              <a:t>-Шипилова Диана</a:t>
            </a:r>
          </a:p>
        </p:txBody>
      </p:sp>
    </p:spTree>
    <p:extLst>
      <p:ext uri="{BB962C8B-B14F-4D97-AF65-F5344CB8AC3E}">
        <p14:creationId xmlns:p14="http://schemas.microsoft.com/office/powerpoint/2010/main" val="4104977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808" y="1438205"/>
            <a:ext cx="7028663" cy="459153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/>
              <a:t>Использование зарезервированных полей компьютерных форматов файлов.</a:t>
            </a:r>
          </a:p>
          <a:p>
            <a:pPr algn="l"/>
            <a:r>
              <a:rPr lang="ru-RU" sz="2400" dirty="0"/>
              <a:t>Суть метода состоит в том, что часть поля расширений, не заполненная информацией о расширении, по умолчанию заполняется нулями. Соответственно мы можем использовать эту «нулевую» часть для записи своих данных. Недостатком этого метода является низкая степень скрытности и малый объем передаваемой информации.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70819" y="6455832"/>
            <a:ext cx="316523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9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0" y="1173162"/>
            <a:ext cx="33909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545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Яркий пример в современном мире.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Стеганография используется в некоторых современных принтерах. При печати на каждую страницу добавляются маленькие точки, содержащие информацию о времени и дате печати, а также серийный номер принтера.</a:t>
            </a:r>
          </a:p>
          <a:p>
            <a:pPr marL="0" indent="0">
              <a:buNone/>
            </a:pPr>
            <a:r>
              <a:rPr lang="ru-RU" dirty="0"/>
              <a:t>Примером использования стеганографии как интернет-искусства является внедрение в картинки изображений, проявляющихся при выделении их в браузере </a:t>
            </a:r>
            <a:r>
              <a:rPr lang="ru-RU" dirty="0" err="1"/>
              <a:t>Internet</a:t>
            </a:r>
            <a:r>
              <a:rPr lang="ru-RU" dirty="0"/>
              <a:t> </a:t>
            </a:r>
            <a:r>
              <a:rPr lang="ru-RU" dirty="0" err="1"/>
              <a:t>Explorer</a:t>
            </a:r>
            <a:r>
              <a:rPr lang="ru-RU" dirty="0"/>
              <a:t> — благодаря тому, что он при выделении подсвечивает картинки определенным образом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010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Предполагаемое использование террористами.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 30 октября 2001 года газета The New </a:t>
            </a:r>
            <a:r>
              <a:rPr lang="ru-RU" dirty="0" err="1">
                <a:solidFill>
                  <a:schemeClr val="tx1"/>
                </a:solidFill>
              </a:rPr>
              <a:t>York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Times</a:t>
            </a:r>
            <a:r>
              <a:rPr lang="ru-RU" dirty="0">
                <a:solidFill>
                  <a:schemeClr val="tx1"/>
                </a:solidFill>
              </a:rPr>
              <a:t> опубликовала статью «Замаскированные сообщения террористов могут скрываться в киберпространстве». В статье было высказано предположение о том, что Аль-Каида использовала стеганографию для скрытия сообщений в изображениях, а затем передавала их по электронной почте и </a:t>
            </a:r>
            <a:r>
              <a:rPr lang="ru-RU" dirty="0" err="1">
                <a:solidFill>
                  <a:schemeClr val="tx1"/>
                </a:solidFill>
              </a:rPr>
              <a:t>Usenet</a:t>
            </a:r>
            <a:r>
              <a:rPr lang="ru-RU" dirty="0">
                <a:solidFill>
                  <a:schemeClr val="tx1"/>
                </a:solidFill>
              </a:rPr>
              <a:t> в целях подготовки терактов 11 сентября. В пособии по обучению террориста «Технологичный </a:t>
            </a:r>
            <a:r>
              <a:rPr lang="ru-RU" dirty="0" err="1">
                <a:solidFill>
                  <a:schemeClr val="tx1"/>
                </a:solidFill>
              </a:rPr>
              <a:t>муджахид</a:t>
            </a:r>
            <a:r>
              <a:rPr lang="ru-RU" dirty="0">
                <a:solidFill>
                  <a:schemeClr val="tx1"/>
                </a:solidFill>
              </a:rPr>
              <a:t>, учебное пособие для джихада» присутствует глава, посвященная использованию стеганографии</a:t>
            </a:r>
          </a:p>
        </p:txBody>
      </p:sp>
    </p:spTree>
    <p:extLst>
      <p:ext uri="{BB962C8B-B14F-4D97-AF65-F5344CB8AC3E}">
        <p14:creationId xmlns:p14="http://schemas.microsoft.com/office/powerpoint/2010/main" val="1483423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Предполагаемое использование спецслужбами.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499360"/>
            <a:ext cx="10820400" cy="4024125"/>
          </a:xfrm>
        </p:spPr>
        <p:txBody>
          <a:bodyPr>
            <a:normAutofit/>
          </a:bodyPr>
          <a:lstStyle/>
          <a:p>
            <a:r>
              <a:rPr lang="ru-RU" sz="2400" dirty="0"/>
              <a:t>В 2010 году Федеральное бюро расследований выяснило, что Служба внешней разведки Российской Федерации использовала специальное программное обеспечение для скрытия информации в изображениях. Данный способ использовался для связи с агентами без дипломатического прикрытия за рубежом</a:t>
            </a:r>
          </a:p>
        </p:txBody>
      </p:sp>
    </p:spTree>
    <p:extLst>
      <p:ext uri="{BB962C8B-B14F-4D97-AF65-F5344CB8AC3E}">
        <p14:creationId xmlns:p14="http://schemas.microsoft.com/office/powerpoint/2010/main" val="844153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1256" y="709571"/>
            <a:ext cx="5632936" cy="10207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Что такое стеганография?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i="1" dirty="0"/>
              <a:t>Стеганография</a:t>
            </a:r>
            <a:r>
              <a:rPr lang="ru-RU" sz="2800" dirty="0"/>
              <a:t> - совокупность методов и средств их реализации, которые, основываясь на различных принципах, позволяют скрывать сам факт существования секретной информации в той или иной среде. К ней можно отнести огромное множество секретных средств связи, таких как невидимые чернила, микрофотоснимки, условное расположение знаков, тайные (скрытые) каналы, средства связи с плавающими частотами, голография и т.д.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873261" y="6374423"/>
            <a:ext cx="316523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019" y="608233"/>
            <a:ext cx="2413489" cy="1614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394" y="608233"/>
            <a:ext cx="2413489" cy="1614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7907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445" y="650631"/>
            <a:ext cx="6241816" cy="582570"/>
          </a:xfrm>
        </p:spPr>
        <p:txBody>
          <a:bodyPr>
            <a:noAutofit/>
          </a:bodyPr>
          <a:lstStyle/>
          <a:p>
            <a:r>
              <a:rPr lang="ru-RU" sz="3600" dirty="0"/>
              <a:t>Стеганография в древности.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84314" y="1556237"/>
            <a:ext cx="9168118" cy="2379051"/>
          </a:xfrm>
        </p:spPr>
        <p:txBody>
          <a:bodyPr>
            <a:noAutofit/>
          </a:bodyPr>
          <a:lstStyle/>
          <a:p>
            <a:pPr algn="l"/>
            <a:r>
              <a:rPr lang="ru-RU" sz="1800" b="1" i="1" dirty="0"/>
              <a:t>Шумеры </a:t>
            </a:r>
            <a:r>
              <a:rPr lang="ru-RU" sz="1800" dirty="0"/>
              <a:t>— народ, заселявший Южную Месопотамию на заре исторического периода. Шумерам принадлежит первый исторический опыт человечества в области криптологии и стеганографии. </a:t>
            </a:r>
          </a:p>
          <a:p>
            <a:pPr algn="l"/>
            <a:r>
              <a:rPr lang="ru-RU" sz="1800" b="1" i="1" dirty="0"/>
              <a:t>Первая известная разработка</a:t>
            </a:r>
            <a:r>
              <a:rPr lang="ru-RU" sz="1800" dirty="0"/>
              <a:t> в области криптографии и стегокодирования. Изначально, на первый слой такой примитивной стегосистемы наносили потенциально секретную информацию, далее наносился второй поверхностный слой, на котором записывалась информация, не требующая сокрытия.  </a:t>
            </a:r>
          </a:p>
          <a:p>
            <a:pPr algn="l"/>
            <a:r>
              <a:rPr lang="ru-RU" sz="1800" b="1" i="1" dirty="0"/>
              <a:t> 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987" y="1411483"/>
            <a:ext cx="1754475" cy="20837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4" y="4032010"/>
            <a:ext cx="2459639" cy="20283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81753" y="3752035"/>
            <a:ext cx="79834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Вклад древнегреческой культуры </a:t>
            </a:r>
            <a:r>
              <a:rPr lang="ru-RU" dirty="0"/>
              <a:t>в становление криптографии и стеганографии.  Вместо нескольких слоев глины, греки использовали таблички с деревянной основой, которые покрывались густым слоем воска. Во избежание попадания сообщения к противнику, использовали следующее ухищрение. Секретная информация выскабливалась на внутренней деревянной основе, затем доска вновь покрывалась воском. Таблички выглядели как заготовки для письма и потому не вызывали подозрений.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66354" y="6488668"/>
            <a:ext cx="316523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99874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0817" y="1577009"/>
            <a:ext cx="6885766" cy="4525924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/>
              <a:t>Шифр Древней Спарты (скитала) </a:t>
            </a:r>
            <a:r>
              <a:rPr lang="ru-RU" sz="2400" dirty="0"/>
              <a:t>представляет собой прибор, используемый для осуществления перестановочного шифрования, состоит из цилиндра и узкой полоски пергамента, обматывавшейся вокруг него по спирали, на которой писалось сообщение. Античные греки и спартанцы в частности, использовали этот шифр для связи во время военных кампаний.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650" y="2060101"/>
            <a:ext cx="3507212" cy="2005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1762" y="6488668"/>
            <a:ext cx="316523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69020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0330" y="2224584"/>
            <a:ext cx="5961037" cy="3513607"/>
          </a:xfrm>
        </p:spPr>
        <p:txBody>
          <a:bodyPr>
            <a:normAutofit/>
          </a:bodyPr>
          <a:lstStyle/>
          <a:p>
            <a:pPr algn="l"/>
            <a:r>
              <a:rPr lang="ru-RU" sz="2400" dirty="0"/>
              <a:t>Гаспар Скотт предложил метод сокрытия сообщений в нотной записи, где каждой ноте соответствует определенная буква. Естественно, получить благозвучную мелодию в таком случае было затруднительно.</a:t>
            </a:r>
          </a:p>
          <a:p>
            <a:pPr algn="l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25410" y="6455832"/>
            <a:ext cx="316523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</a:p>
        </p:txBody>
      </p:sp>
      <p:pic>
        <p:nvPicPr>
          <p:cNvPr id="6" name="Рисунок 5" descr="http://ok-t.ru/life-prog/baza1/189148415448.files/image00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39" y="1436957"/>
            <a:ext cx="4671559" cy="3647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782956" y="821404"/>
            <a:ext cx="704046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Образец стеганограммы по методу Г. Скотта (1660 г.)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95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3015" y="1041400"/>
            <a:ext cx="6241816" cy="498584"/>
          </a:xfrm>
        </p:spPr>
        <p:txBody>
          <a:bodyPr>
            <a:noAutofit/>
          </a:bodyPr>
          <a:lstStyle/>
          <a:p>
            <a:r>
              <a:rPr lang="ru-RU" sz="3200" dirty="0"/>
              <a:t>Симпатические чернила.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46785" y="1539984"/>
            <a:ext cx="7013240" cy="3923290"/>
          </a:xfrm>
        </p:spPr>
        <p:txBody>
          <a:bodyPr>
            <a:noAutofit/>
          </a:bodyPr>
          <a:lstStyle/>
          <a:p>
            <a:pPr algn="l"/>
            <a:r>
              <a:rPr lang="ru-RU" sz="2000" dirty="0"/>
              <a:t>В качестве симпатических чернил использовались сок растений семейства молочаев, молоко, уксус, фруктовые соки и моча, которые темнеют при нагревании.</a:t>
            </a:r>
          </a:p>
          <a:p>
            <a:pPr algn="l"/>
            <a:r>
              <a:rPr lang="ru-RU" sz="2000" dirty="0"/>
              <a:t>Другим примером может служить использование для тайнописи железного купороса, тогда текст будет невидим до тех пор, пока его не обработают раствором цианата калия, после чего образуется берлинская лазурь - вещество, обладающее очень красивым цветом. </a:t>
            </a:r>
          </a:p>
          <a:p>
            <a:pPr algn="l"/>
            <a:r>
              <a:rPr lang="ru-RU" sz="2000" dirty="0"/>
              <a:t>А, например, написанный крахмалом текст, невидимый при дневном или электрическом свете, начинал светиться под воздействием ультрафиолета.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70819" y="6455832"/>
            <a:ext cx="316523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218" y="1041400"/>
            <a:ext cx="2602173" cy="19516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218" y="3172408"/>
            <a:ext cx="2602173" cy="191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39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184" y="1348915"/>
            <a:ext cx="6241816" cy="650922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Фотографические микроточки.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611" y="2291384"/>
            <a:ext cx="6696850" cy="3725103"/>
          </a:xfrm>
        </p:spPr>
        <p:txBody>
          <a:bodyPr>
            <a:noAutofit/>
          </a:bodyPr>
          <a:lstStyle/>
          <a:p>
            <a:pPr algn="l"/>
            <a:r>
              <a:rPr lang="ru-RU" sz="2400" dirty="0"/>
              <a:t>Особое место в истории стеганографии занимают </a:t>
            </a:r>
            <a:r>
              <a:rPr lang="ru-RU" sz="2400" b="1" i="1" dirty="0"/>
              <a:t>фотографические микроточки. </a:t>
            </a:r>
            <a:r>
              <a:rPr lang="ru-RU" sz="2400" dirty="0"/>
              <a:t>Суть идеи такова: фотография разведывательного донесения, украденного чертежа или схемы сжимались до размера точки и наклеивалась в тексте какого-нибудь безобидного письма вместо чернильной точки.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70819" y="6455832"/>
            <a:ext cx="316523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6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035" y="1252125"/>
            <a:ext cx="3388129" cy="383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0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2328" y="1254424"/>
            <a:ext cx="6241816" cy="691866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Другие методы стеганографии.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34790" y="2092861"/>
            <a:ext cx="9909413" cy="4216400"/>
          </a:xfrm>
        </p:spPr>
        <p:txBody>
          <a:bodyPr>
            <a:normAutofit/>
          </a:bodyPr>
          <a:lstStyle/>
          <a:p>
            <a:pPr algn="l"/>
            <a:r>
              <a:rPr lang="ru-RU" sz="2400" dirty="0"/>
              <a:t>Существует ряд альтернативных методов сокрытия информации:</a:t>
            </a:r>
          </a:p>
          <a:p>
            <a:pPr algn="l"/>
            <a:r>
              <a:rPr lang="ru-RU" sz="2400" dirty="0"/>
              <a:t>· запись на боковой стороне колоды карт, расположенных в условленном порядке;</a:t>
            </a:r>
          </a:p>
          <a:p>
            <a:pPr algn="l"/>
            <a:r>
              <a:rPr lang="ru-RU" sz="2400" dirty="0"/>
              <a:t>· запись внутри варёного яйца;</a:t>
            </a:r>
          </a:p>
          <a:p>
            <a:pPr algn="l"/>
            <a:r>
              <a:rPr lang="ru-RU" sz="2400" dirty="0"/>
              <a:t>· трафареты, которые, будучи положенными на текст, оставляют видимыми только значащие буквы;</a:t>
            </a:r>
          </a:p>
          <a:p>
            <a:pPr algn="l"/>
            <a:r>
              <a:rPr lang="ru-RU" sz="2400" dirty="0"/>
              <a:t>· узелки на нитках и т. д.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670819" y="6455832"/>
            <a:ext cx="316523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056350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2084" y="1177475"/>
            <a:ext cx="6241816" cy="545470"/>
          </a:xfrm>
        </p:spPr>
        <p:txBody>
          <a:bodyPr>
            <a:normAutofit fontScale="90000"/>
          </a:bodyPr>
          <a:lstStyle/>
          <a:p>
            <a:r>
              <a:rPr lang="ru-RU" dirty="0"/>
              <a:t>Компьютерная стеганография.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54158" y="2201929"/>
            <a:ext cx="9503024" cy="3841404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/>
              <a:t>Компьютерная стеганография </a:t>
            </a:r>
            <a:r>
              <a:rPr lang="ru-RU" sz="2400" dirty="0"/>
              <a:t>— направление стеганографии, основанное на особенностях компьютерной платформы. Примеры — стеганографическая файловая система StegFS для Linux, скрытие данных в неиспользуемых областях форматов файлов, подмена символов в названиях файлов, текстовая стеганография.</a:t>
            </a:r>
          </a:p>
          <a:p>
            <a:pPr algn="l"/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670819" y="6455832"/>
            <a:ext cx="316523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537325541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655</TotalTime>
  <Words>631</Words>
  <Application>Microsoft Office PowerPoint</Application>
  <PresentationFormat>Широкоэкранный</PresentationFormat>
  <Paragraphs>47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След самолета</vt:lpstr>
      <vt:lpstr>Стеганография.Понятие.История.Современный подход.</vt:lpstr>
      <vt:lpstr>Что такое стеганография?</vt:lpstr>
      <vt:lpstr>Стеганография в древности.</vt:lpstr>
      <vt:lpstr>Презентация PowerPoint</vt:lpstr>
      <vt:lpstr>Презентация PowerPoint</vt:lpstr>
      <vt:lpstr>Симпатические чернила.</vt:lpstr>
      <vt:lpstr>Фотографические микроточки.</vt:lpstr>
      <vt:lpstr>Другие методы стеганографии.</vt:lpstr>
      <vt:lpstr>Компьютерная стеганография.</vt:lpstr>
      <vt:lpstr>Презентация PowerPoint</vt:lpstr>
      <vt:lpstr>Яркий пример в современном мире.</vt:lpstr>
      <vt:lpstr>Предполагаемое использование террористами.</vt:lpstr>
      <vt:lpstr>Предполагаемое использование спецслужбами.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развития стеганографии.</dc:title>
  <dc:creator>Никита Маркевич</dc:creator>
  <cp:lastModifiedBy>Диана</cp:lastModifiedBy>
  <cp:revision>33</cp:revision>
  <dcterms:created xsi:type="dcterms:W3CDTF">2015-10-28T09:18:50Z</dcterms:created>
  <dcterms:modified xsi:type="dcterms:W3CDTF">2016-06-09T20:32:23Z</dcterms:modified>
</cp:coreProperties>
</file>