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A7617-1F5F-4F93-92D3-73F1261323B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311804-2123-4957-8CAB-ADA622A2F1A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Стеганография. Сокрытие информации в графических и аудио файлах.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Стеганография -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285860"/>
            <a:ext cx="4400552" cy="46021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способ передачи или хранения информации с учётом сохранения в тайне самого факта такой передачи (хранения). Этот термин ввел в 1499 году Иоганн </a:t>
            </a:r>
            <a:r>
              <a:rPr lang="ru-RU" sz="1600" dirty="0" err="1" smtClean="0"/>
              <a:t>Тритемий</a:t>
            </a:r>
            <a:r>
              <a:rPr lang="ru-RU" sz="1600" dirty="0" smtClean="0"/>
              <a:t> в своем трактате «</a:t>
            </a:r>
            <a:r>
              <a:rPr lang="ru-RU" sz="1600" dirty="0" smtClean="0"/>
              <a:t>Стеганография», </a:t>
            </a:r>
            <a:r>
              <a:rPr lang="ru-RU" sz="1600" dirty="0" smtClean="0"/>
              <a:t>зашифрованном под магическую книгу.</a:t>
            </a:r>
            <a:endParaRPr lang="ru-RU" sz="1600" dirty="0"/>
          </a:p>
        </p:txBody>
      </p:sp>
      <p:pic>
        <p:nvPicPr>
          <p:cNvPr id="1026" name="Picture 2" descr="https://upload.wikimedia.org/wikipedia/commons/thumb/6/6a/Trithemiuswhole.jpg/220px-Trithemiusw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2095500" cy="5572126"/>
          </a:xfrm>
          <a:prstGeom prst="rect">
            <a:avLst/>
          </a:prstGeom>
          <a:noFill/>
        </p:spPr>
      </p:pic>
      <p:pic>
        <p:nvPicPr>
          <p:cNvPr id="1028" name="Picture 4" descr="http://s11.radikal.ru/i184/0911/30/0dae65a449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738754" cy="37939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стеганографии и криптографии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196532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Стеганографические преобразования сообщения позволяют скрыть от злоумышленника сам факт передачи секретной информации. То есть</a:t>
            </a:r>
            <a:r>
              <a:rPr lang="ru-RU" sz="1400" dirty="0" smtClean="0"/>
              <a:t>, объект </a:t>
            </a:r>
            <a:r>
              <a:rPr lang="ru-RU" sz="1400" dirty="0" smtClean="0"/>
              <a:t>В, возможно и заметит обмен информацией между А и Б, но не усмотрит в ней ничего ценного.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0367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случае с криптографическими преобразованиями факт сокрытия информации очевиден. То есть, </a:t>
            </a:r>
            <a:r>
              <a:rPr lang="ru-RU" dirty="0" smtClean="0"/>
              <a:t>когда объект </a:t>
            </a:r>
            <a:r>
              <a:rPr lang="ru-RU" dirty="0" smtClean="0"/>
              <a:t>А передает информацию в Б, то В знает, что информация секретная, но не имеет (в лучшем случае) алгоритмов ее расшифровки, если она попадет ему в руки.</a:t>
            </a:r>
            <a:endParaRPr lang="ru-RU" dirty="0"/>
          </a:p>
        </p:txBody>
      </p:sp>
      <p:pic>
        <p:nvPicPr>
          <p:cNvPr id="27650" name="Picture 2" descr="https://habrastorage.org/storage/habraeffect/d5/12/d51263aa0dc2b4bcaa0c172851d88da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6316989" cy="2214578"/>
          </a:xfrm>
          <a:prstGeom prst="rect">
            <a:avLst/>
          </a:prstGeom>
          <a:noFill/>
        </p:spPr>
      </p:pic>
      <p:pic>
        <p:nvPicPr>
          <p:cNvPr id="27652" name="Picture 4" descr="http://vpk-news.ru/sites/default/files/images/2013/11/05/10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2857500" cy="227647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48"/>
          </a:xfrm>
        </p:spPr>
        <p:txBody>
          <a:bodyPr/>
          <a:lstStyle/>
          <a:p>
            <a:r>
              <a:rPr lang="ru-RU" dirty="0" smtClean="0"/>
              <a:t>Симпатические чернила 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596" y="1142984"/>
            <a:ext cx="8572560" cy="250033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Одним из наиболее распространённых методов </a:t>
            </a:r>
            <a:r>
              <a:rPr lang="ru-RU" sz="1800" b="1" dirty="0" smtClean="0"/>
              <a:t>классической стеганографии</a:t>
            </a:r>
            <a:r>
              <a:rPr lang="ru-RU" sz="1800" dirty="0" smtClean="0"/>
              <a:t> является использование симпатических (невидимых) чернил. Текст, записанный такими чернилами, проявляется только при определённых условиях (нагрев, освещение, химический проявитель и т. д</a:t>
            </a:r>
            <a:r>
              <a:rPr lang="ru-RU" sz="1800" dirty="0" smtClean="0"/>
              <a:t>.)</a:t>
            </a:r>
            <a:r>
              <a:rPr lang="ru-RU" sz="1800" baseline="30000" dirty="0" smtClean="0"/>
              <a:t> </a:t>
            </a:r>
            <a:r>
              <a:rPr lang="ru-RU" sz="1800" dirty="0" smtClean="0"/>
              <a:t> Изобретённые ещё в I веке н. э. Филоном </a:t>
            </a:r>
            <a:r>
              <a:rPr lang="ru-RU" sz="1800" dirty="0" smtClean="0"/>
              <a:t>Александрийским</a:t>
            </a:r>
            <a:r>
              <a:rPr lang="ru-RU" sz="1800" baseline="30000" dirty="0" smtClean="0"/>
              <a:t>,</a:t>
            </a:r>
            <a:r>
              <a:rPr lang="ru-RU" sz="1800" dirty="0" smtClean="0"/>
              <a:t> они </a:t>
            </a:r>
            <a:r>
              <a:rPr lang="ru-RU" sz="1800" dirty="0" smtClean="0"/>
              <a:t>продолжали использоваться как в средневековье, так и вновейшее время, например, в письмах русских революционеров из тюрем. В советское время школьники на уроках литературы изучали рассказ, как Владимир Ленин писал молоком на бумаге между строк </a:t>
            </a:r>
            <a:r>
              <a:rPr lang="ru-RU" sz="1800" dirty="0" smtClean="0"/>
              <a:t>.Строки</a:t>
            </a:r>
            <a:r>
              <a:rPr lang="ru-RU" sz="1800" dirty="0" smtClean="0"/>
              <a:t>, написанные молоком, становились видимыми при нагреве над пламенем свечи.</a:t>
            </a:r>
            <a:endParaRPr lang="ru-RU" sz="1800" dirty="0"/>
          </a:p>
        </p:txBody>
      </p:sp>
      <p:pic>
        <p:nvPicPr>
          <p:cNvPr id="31746" name="Picture 2" descr="http://3.bp.blogspot.com/_u3YWejsIdVM/TDy015P5h9I/AAAAAAAAAEU/QMck4tSVKnU/s320/%D0%9A%D0%B0%D0%BA+%D1%81%D0%B4%D0%B5%D0%BB%D0%B0%D1%82%D1%8C+%D0%BD%D0%B5%D0%B2%D0%B8%D0%B4%D0%B8%D0%BC%D1%8B%D0%B5+%D1%87%D0%B5%D1%80%D0%BD%D0%B8%D0%BB%D0%B0+%D1%81%D0%B2%D0%BE%D0%B8%D0%BC%D0%B8+%D1%80%D1%83%D0%BA%D0%B0%D0%BC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43356"/>
            <a:ext cx="3619524" cy="2714644"/>
          </a:xfrm>
          <a:prstGeom prst="rect">
            <a:avLst/>
          </a:prstGeom>
          <a:noFill/>
        </p:spPr>
      </p:pic>
      <p:pic>
        <p:nvPicPr>
          <p:cNvPr id="31748" name="Picture 4" descr="PhiloThe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141425"/>
            <a:ext cx="2238376" cy="2716575"/>
          </a:xfrm>
          <a:prstGeom prst="rect">
            <a:avLst/>
          </a:prstGeom>
          <a:noFill/>
        </p:spPr>
      </p:pic>
      <p:pic>
        <p:nvPicPr>
          <p:cNvPr id="31750" name="Picture 6" descr="http://i.siteapi.org/gK0tkPinNH9Xr0W-PV4LO7apFqY=/fit-in/1024x768/center/top/b7f2e5baa53aec0.ru.s.siteapi.org/img/eaab4f8ec1d793997d03c11a8df10b2f34df4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857628"/>
            <a:ext cx="2250279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7446"/>
          </a:xfrm>
        </p:spPr>
        <p:txBody>
          <a:bodyPr/>
          <a:lstStyle/>
          <a:p>
            <a:r>
              <a:rPr lang="ru-RU" dirty="0" smtClean="0"/>
              <a:t>Микроточка-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1071546"/>
            <a:ext cx="8001056" cy="2357454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 smtClean="0"/>
              <a:t>изображение</a:t>
            </a:r>
            <a:r>
              <a:rPr lang="ru-RU" sz="4200" dirty="0" smtClean="0"/>
              <a:t>, уменьшенное до такой степени, что неосведомлённый наблюдатель не сможет его ни прочесть, ни даже обнаружить.</a:t>
            </a:r>
          </a:p>
          <a:p>
            <a:r>
              <a:rPr lang="ru-RU" sz="4200" dirty="0" smtClean="0"/>
              <a:t>Обычно «микроточки» имеют не более миллиметра в диаметре. Своё название получили от сходства с типографской точкой. Технология изготовления микроточек является одной из разновидностей стеганографии</a:t>
            </a:r>
            <a:r>
              <a:rPr lang="ru-RU" sz="4200" dirty="0" smtClean="0"/>
              <a:t>.</a:t>
            </a:r>
          </a:p>
          <a:p>
            <a:r>
              <a:rPr lang="ru-RU" sz="4200" dirty="0" smtClean="0"/>
              <a:t>Так же микроточки</a:t>
            </a:r>
            <a:r>
              <a:rPr lang="ru-RU" sz="4200" b="1" dirty="0" smtClean="0"/>
              <a:t> </a:t>
            </a:r>
            <a:r>
              <a:rPr lang="ru-RU" sz="4200" dirty="0" smtClean="0"/>
              <a:t>активно использовались</a:t>
            </a:r>
            <a:r>
              <a:rPr lang="ru-RU" sz="4200" dirty="0" smtClean="0"/>
              <a:t> Во </a:t>
            </a:r>
            <a:r>
              <a:rPr lang="ru-RU" sz="4200" dirty="0" smtClean="0"/>
              <a:t>время Второй мировой </a:t>
            </a:r>
            <a:r>
              <a:rPr lang="ru-RU" sz="4200" dirty="0" smtClean="0"/>
              <a:t>войны </a:t>
            </a:r>
            <a:r>
              <a:rPr lang="ru-RU" sz="4200" dirty="0" smtClean="0"/>
              <a:t> — микроскопические фотоснимки, вклеиваемые в текст писем.</a:t>
            </a:r>
          </a:p>
          <a:p>
            <a:endParaRPr lang="ru-RU" dirty="0"/>
          </a:p>
        </p:txBody>
      </p:sp>
      <p:pic>
        <p:nvPicPr>
          <p:cNvPr id="33794" name="Picture 2" descr="http://1.bp.blogspot.com/-pv_KftNj4AM/T4KEq8NIF1I/AAAAAAAAAaU/wIc6_R9ZvHo/w1200-h630-p-nu/30.3igekbjtsm2o4ckos84go0kw4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6322"/>
            <a:ext cx="4357686" cy="3431678"/>
          </a:xfrm>
          <a:prstGeom prst="rect">
            <a:avLst/>
          </a:prstGeom>
          <a:noFill/>
        </p:spPr>
      </p:pic>
      <p:pic>
        <p:nvPicPr>
          <p:cNvPr id="33796" name="Picture 4" descr="https://upload.wikimedia.org/wikipedia/commons/thumb/9/9a/Microdot_camera_markiv.jpg/220px-Microdot_camera_mark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3357586" cy="3113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err="1" smtClean="0"/>
              <a:t>SilentEye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6286544" cy="235745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SilentEye</a:t>
            </a:r>
            <a:r>
              <a:rPr lang="ru-RU" sz="2000" dirty="0" smtClean="0"/>
              <a:t> — расширяемое </a:t>
            </a:r>
            <a:r>
              <a:rPr lang="ru-RU" sz="2000" dirty="0" err="1" smtClean="0"/>
              <a:t>плагинами</a:t>
            </a:r>
            <a:r>
              <a:rPr lang="ru-RU" sz="2000" dirty="0" smtClean="0"/>
              <a:t> </a:t>
            </a:r>
            <a:r>
              <a:rPr lang="ru-RU" sz="2000" b="1" dirty="0" smtClean="0"/>
              <a:t>C++</a:t>
            </a:r>
            <a:r>
              <a:rPr lang="ru-RU" sz="2000" dirty="0" smtClean="0"/>
              <a:t> / </a:t>
            </a:r>
            <a:r>
              <a:rPr lang="ru-RU" sz="2000" b="1" dirty="0" smtClean="0"/>
              <a:t>QT</a:t>
            </a:r>
            <a:r>
              <a:rPr lang="ru-RU" sz="2000" dirty="0" smtClean="0"/>
              <a:t> графическое приложение для сокрытия конфиденциальной информации методом стеганографии.</a:t>
            </a:r>
            <a:endParaRPr lang="ru-RU" sz="2000" dirty="0"/>
          </a:p>
        </p:txBody>
      </p:sp>
      <p:pic>
        <p:nvPicPr>
          <p:cNvPr id="28674" name="Picture 2" descr="http://zenway.ru/uploads/10_15/silenteye_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59670"/>
            <a:ext cx="6000792" cy="4294061"/>
          </a:xfrm>
          <a:prstGeom prst="rect">
            <a:avLst/>
          </a:prstGeom>
          <a:noFill/>
        </p:spPr>
      </p:pic>
      <p:pic>
        <p:nvPicPr>
          <p:cNvPr id="28676" name="Picture 4" descr="http://zenway.ru/uploads/10_15/silenteye_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591050" cy="2752725"/>
          </a:xfrm>
          <a:prstGeom prst="rect">
            <a:avLst/>
          </a:prstGeom>
          <a:noFill/>
        </p:spPr>
      </p:pic>
      <p:pic>
        <p:nvPicPr>
          <p:cNvPr id="28677" name="Picture 5" descr="http://zenway.ru/uploads/10_15/silenteye_0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4572000" cy="2162175"/>
          </a:xfrm>
          <a:prstGeom prst="rect">
            <a:avLst/>
          </a:prstGeom>
          <a:noFill/>
        </p:spPr>
      </p:pic>
      <p:pic>
        <p:nvPicPr>
          <p:cNvPr id="28678" name="Picture 6" descr="http://zenway.ru/uploads/10_15/silenteye_0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071810"/>
            <a:ext cx="4567352" cy="27385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543824" cy="271464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SilentEye</a:t>
            </a:r>
            <a:r>
              <a:rPr lang="ru-RU" sz="2000" dirty="0" smtClean="0"/>
              <a:t> имеет максимально простой, интуитивно понятный пользовательский интерфейс и минимум настроек, позволяя скрыть текстовое сообщение или файл внутри выбранного пользователем изображения форматов </a:t>
            </a:r>
            <a:r>
              <a:rPr lang="ru-RU" sz="2000" b="1" dirty="0" smtClean="0"/>
              <a:t>JPEG</a:t>
            </a:r>
            <a:r>
              <a:rPr lang="ru-RU" sz="2000" dirty="0" smtClean="0"/>
              <a:t> и </a:t>
            </a:r>
            <a:r>
              <a:rPr lang="ru-RU" sz="2000" b="1" dirty="0" smtClean="0"/>
              <a:t>BMP</a:t>
            </a:r>
            <a:r>
              <a:rPr lang="ru-RU" sz="2000" dirty="0" smtClean="0"/>
              <a:t>, или </a:t>
            </a:r>
            <a:r>
              <a:rPr lang="ru-RU" sz="2000" b="1" dirty="0" smtClean="0"/>
              <a:t>WAVE</a:t>
            </a:r>
            <a:r>
              <a:rPr lang="ru-RU" sz="2000" dirty="0" smtClean="0"/>
              <a:t> аудио файла.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 </a:t>
            </a:r>
            <a:r>
              <a:rPr lang="ru-RU" sz="3200" b="1" dirty="0" smtClean="0"/>
              <a:t>BMP</a:t>
            </a:r>
            <a:endParaRPr lang="ru-RU" sz="3200" dirty="0"/>
          </a:p>
        </p:txBody>
      </p:sp>
      <p:pic>
        <p:nvPicPr>
          <p:cNvPr id="29698" name="Picture 2" descr="http://zenway.ru/uploads/10_15/silenteye_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566372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221455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WAVE</a:t>
            </a:r>
            <a:endParaRPr lang="ru-RU" sz="3200" dirty="0"/>
          </a:p>
        </p:txBody>
      </p:sp>
      <p:pic>
        <p:nvPicPr>
          <p:cNvPr id="29700" name="Picture 4" descr="http://zenway.ru/uploads/10_15/silenteye_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839" y="2928934"/>
            <a:ext cx="4696161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171451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SilentEye</a:t>
            </a:r>
            <a:r>
              <a:rPr lang="ru-RU" sz="2000" dirty="0" smtClean="0"/>
              <a:t> позволяет открывать сразу несколько файлов </a:t>
            </a:r>
            <a:r>
              <a:rPr lang="ru-RU" sz="2000" i="1" dirty="0" smtClean="0"/>
              <a:t>(например для сравнения оригинала с </a:t>
            </a:r>
            <a:r>
              <a:rPr lang="ru-RU" sz="2000" i="1" dirty="0" err="1" smtClean="0"/>
              <a:t>файл-контейнером</a:t>
            </a:r>
            <a:r>
              <a:rPr lang="ru-RU" sz="2000" i="1" dirty="0" smtClean="0"/>
              <a:t>)</a:t>
            </a:r>
            <a:r>
              <a:rPr lang="ru-RU" sz="2000" dirty="0" smtClean="0"/>
              <a:t>, скрываемый текст или файл можно зашифровать, используя </a:t>
            </a:r>
            <a:r>
              <a:rPr lang="ru-RU" sz="2000" dirty="0" err="1" smtClean="0"/>
              <a:t>алгоритм</a:t>
            </a:r>
            <a:r>
              <a:rPr lang="ru-RU" sz="2000" b="1" dirty="0" err="1" smtClean="0"/>
              <a:t>Advanced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Encryption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Standard</a:t>
            </a:r>
            <a:r>
              <a:rPr lang="ru-RU" sz="2000" dirty="0" smtClean="0"/>
              <a:t> </a:t>
            </a:r>
            <a:r>
              <a:rPr lang="ru-RU" sz="2000" i="1" dirty="0" smtClean="0"/>
              <a:t>(AES128 или AES256)</a:t>
            </a:r>
            <a:r>
              <a:rPr lang="ru-RU" sz="2000" dirty="0" smtClean="0"/>
              <a:t>, так же предусмотрена возможность сжатия скрываемой информации </a:t>
            </a:r>
            <a:endParaRPr lang="ru-RU" sz="2000" dirty="0"/>
          </a:p>
        </p:txBody>
      </p:sp>
      <p:pic>
        <p:nvPicPr>
          <p:cNvPr id="30722" name="Picture 2" descr="http://zenway.ru/uploads/10_15/silenteye_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6305550" cy="3048001"/>
          </a:xfrm>
          <a:prstGeom prst="rect">
            <a:avLst/>
          </a:prstGeom>
          <a:noFill/>
        </p:spPr>
      </p:pic>
      <p:pic>
        <p:nvPicPr>
          <p:cNvPr id="30723" name="Picture 3" descr="http://zenway.ru/uploads/10_15/silenteye_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5948392" cy="408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928802"/>
            <a:ext cx="8293374" cy="20002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126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Стеганография. Сокрытие информации в графических и аудио файлах.</vt:lpstr>
      <vt:lpstr>Стеганография - </vt:lpstr>
      <vt:lpstr>Сравнение стеганографии и криптографии</vt:lpstr>
      <vt:lpstr>Симпатические чернила - </vt:lpstr>
      <vt:lpstr>Микроточка- </vt:lpstr>
      <vt:lpstr>SilentEye</vt:lpstr>
      <vt:lpstr>Слайд 7</vt:lpstr>
      <vt:lpstr>Слайд 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Стеганография. Сокрытие информации в графических и аудио файлах.</dc:title>
  <dc:creator>Nikita</dc:creator>
  <cp:lastModifiedBy>Nikita</cp:lastModifiedBy>
  <cp:revision>12</cp:revision>
  <dcterms:created xsi:type="dcterms:W3CDTF">2016-06-16T18:50:03Z</dcterms:created>
  <dcterms:modified xsi:type="dcterms:W3CDTF">2016-06-16T20:07:01Z</dcterms:modified>
</cp:coreProperties>
</file>